
<file path=[Content_Types].xml><?xml version="1.0" encoding="utf-8"?>
<Types xmlns="http://schemas.openxmlformats.org/package/2006/content-types">
  <Default Extension="gif" ContentType="image/gif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531" r:id="rId2"/>
    <p:sldId id="470" r:id="rId3"/>
    <p:sldId id="532" r:id="rId4"/>
    <p:sldId id="533" r:id="rId5"/>
    <p:sldId id="535" r:id="rId6"/>
    <p:sldId id="534" r:id="rId7"/>
    <p:sldId id="536" r:id="rId8"/>
    <p:sldId id="537" r:id="rId9"/>
    <p:sldId id="538" r:id="rId10"/>
    <p:sldId id="539" r:id="rId11"/>
    <p:sldId id="540" r:id="rId12"/>
    <p:sldId id="541" r:id="rId13"/>
    <p:sldId id="542" r:id="rId14"/>
    <p:sldId id="543" r:id="rId15"/>
    <p:sldId id="544" r:id="rId16"/>
    <p:sldId id="545" r:id="rId17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0C5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399" autoAdjust="0"/>
    <p:restoredTop sz="89414" autoAdjust="0"/>
  </p:normalViewPr>
  <p:slideViewPr>
    <p:cSldViewPr snapToGrid="0">
      <p:cViewPr>
        <p:scale>
          <a:sx n="98" d="100"/>
          <a:sy n="98" d="100"/>
        </p:scale>
        <p:origin x="72" y="16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D240AD-BD80-4F8B-B000-12ED2E045361}" type="datetimeFigureOut">
              <a:rPr lang="en-US" smtClean="0"/>
              <a:t>4/24/2023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EC6C0E-0ECE-4351-B024-7C1000C70C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6348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EC6C0E-0ECE-4351-B024-7C1000C70CE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1736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A92A4-7622-4BE0-BABF-14D4AA9D82E3}" type="datetimeFigureOut">
              <a:rPr lang="nl-NL" smtClean="0"/>
              <a:t>24-4-2023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8C155-E79D-4129-A052-DDA22B266C0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198318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A92A4-7622-4BE0-BABF-14D4AA9D82E3}" type="datetimeFigureOut">
              <a:rPr lang="nl-NL" smtClean="0"/>
              <a:t>24-4-2023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8C155-E79D-4129-A052-DDA22B266C0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262057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A92A4-7622-4BE0-BABF-14D4AA9D82E3}" type="datetimeFigureOut">
              <a:rPr lang="nl-NL" smtClean="0"/>
              <a:t>24-4-2023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8C155-E79D-4129-A052-DDA22B266C0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31563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A92A4-7622-4BE0-BABF-14D4AA9D82E3}" type="datetimeFigureOut">
              <a:rPr lang="nl-NL" smtClean="0"/>
              <a:t>24-4-2023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8C155-E79D-4129-A052-DDA22B266C0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73942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A92A4-7622-4BE0-BABF-14D4AA9D82E3}" type="datetimeFigureOut">
              <a:rPr lang="nl-NL" smtClean="0"/>
              <a:t>24-4-2023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8C155-E79D-4129-A052-DDA22B266C0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727384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A92A4-7622-4BE0-BABF-14D4AA9D82E3}" type="datetimeFigureOut">
              <a:rPr lang="nl-NL" smtClean="0"/>
              <a:t>24-4-2023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8C155-E79D-4129-A052-DDA22B266C0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785005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A92A4-7622-4BE0-BABF-14D4AA9D82E3}" type="datetimeFigureOut">
              <a:rPr lang="nl-NL" smtClean="0"/>
              <a:t>24-4-2023</a:t>
            </a:fld>
            <a:endParaRPr lang="nl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8C155-E79D-4129-A052-DDA22B266C0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384838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A92A4-7622-4BE0-BABF-14D4AA9D82E3}" type="datetimeFigureOut">
              <a:rPr lang="nl-NL" smtClean="0"/>
              <a:t>24-4-2023</a:t>
            </a:fld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8C155-E79D-4129-A052-DDA22B266C0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694655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069439-475C-4993-DEA7-CC80384AF7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A92A4-7622-4BE0-BABF-14D4AA9D82E3}" type="datetimeFigureOut">
              <a:rPr lang="nl-NL" smtClean="0"/>
              <a:t>24-4-2023</a:t>
            </a:fld>
            <a:endParaRPr lang="nl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05D7B6-963A-2011-010D-F599947827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A71825-E8C7-477E-9CDD-414D2E3DB6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8C155-E79D-4129-A052-DDA22B266C0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269158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A92A4-7622-4BE0-BABF-14D4AA9D82E3}" type="datetimeFigureOut">
              <a:rPr lang="nl-NL" smtClean="0"/>
              <a:t>24-4-2023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8C155-E79D-4129-A052-DDA22B266C0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681247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A92A4-7622-4BE0-BABF-14D4AA9D82E3}" type="datetimeFigureOut">
              <a:rPr lang="nl-NL" smtClean="0"/>
              <a:t>24-4-2023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8C155-E79D-4129-A052-DDA22B266C0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743882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AA92A4-7622-4BE0-BABF-14D4AA9D82E3}" type="datetimeFigureOut">
              <a:rPr lang="nl-NL" smtClean="0"/>
              <a:t>24-4-2023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C8C155-E79D-4129-A052-DDA22B266C0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78309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6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BD1421D-CB26-FA2E-77A0-9F4C80E78297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A34757B-FECE-2540-9EEA-09E94E4A35E1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6DEB9E0-28A8-200C-7A80-FB10D3D4D99E}"/>
              </a:ext>
            </a:extLst>
          </p:cNvPr>
          <p:cNvSpPr txBox="1"/>
          <p:nvPr/>
        </p:nvSpPr>
        <p:spPr>
          <a:xfrm>
            <a:off x="4811707" y="364587"/>
            <a:ext cx="7022739" cy="356616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dirty="0">
                <a:latin typeface="+mj-lt"/>
                <a:ea typeface="+mj-ea"/>
                <a:cs typeface="+mj-cs"/>
              </a:rPr>
              <a:t>       deep generative models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3D98ED-DB45-5D07-EAC7-4880038649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781" r="12340"/>
          <a:stretch/>
        </p:blipFill>
        <p:spPr>
          <a:xfrm>
            <a:off x="1" y="10"/>
            <a:ext cx="4657344" cy="6550213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CB208D2-0A90-20A2-F228-9442DB77E835}"/>
              </a:ext>
            </a:extLst>
          </p:cNvPr>
          <p:cNvSpPr txBox="1"/>
          <p:nvPr/>
        </p:nvSpPr>
        <p:spPr>
          <a:xfrm>
            <a:off x="66041" y="6236869"/>
            <a:ext cx="24501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400" dirty="0" err="1">
                <a:solidFill>
                  <a:schemeClr val="bg1"/>
                </a:solidFill>
              </a:rPr>
              <a:t>midjourney</a:t>
            </a:r>
            <a:r>
              <a:rPr lang="en-GB" sz="1400" dirty="0">
                <a:solidFill>
                  <a:schemeClr val="bg1"/>
                </a:solidFill>
              </a:rPr>
              <a:t> bot (2023)</a:t>
            </a:r>
            <a:endParaRPr lang="LID4096" sz="1400" dirty="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E4611BD-9BE2-F0D2-838E-B3275A32A8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6055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DA2D035-4F75-BD4D-0168-A7D8099E0002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base"/>
            <a:r>
              <a:rPr lang="nl-BE" sz="2800" dirty="0" err="1">
                <a:solidFill>
                  <a:srgbClr val="262626"/>
                </a:solidFill>
                <a:latin typeface="IBM Plex Sans" panose="020B0503050203000203" pitchFamily="34" charset="0"/>
              </a:rPr>
              <a:t>diffusion</a:t>
            </a:r>
            <a:r>
              <a:rPr lang="nl-BE" sz="2800" dirty="0">
                <a:solidFill>
                  <a:srgbClr val="262626"/>
                </a:solidFill>
                <a:latin typeface="IBM Plex Sans" panose="020B0503050203000203" pitchFamily="34" charset="0"/>
              </a:rPr>
              <a:t> model</a:t>
            </a:r>
            <a:endParaRPr lang="nl-BE" sz="2800" b="0" i="0" dirty="0">
              <a:solidFill>
                <a:srgbClr val="262626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AB3C96-2C6B-7310-37B1-9D497FEA0619}"/>
              </a:ext>
            </a:extLst>
          </p:cNvPr>
          <p:cNvSpPr txBox="1"/>
          <p:nvPr/>
        </p:nvSpPr>
        <p:spPr>
          <a:xfrm>
            <a:off x="241300" y="1075957"/>
            <a:ext cx="1105974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2000" dirty="0"/>
              <a:t>This de-noising process can be guided by an embedding of for instance a text prompt.</a:t>
            </a:r>
          </a:p>
          <a:p>
            <a:pPr algn="l"/>
            <a:endParaRPr lang="en-GB" sz="2000" dirty="0"/>
          </a:p>
          <a:p>
            <a:pPr algn="l"/>
            <a:r>
              <a:rPr lang="en-GB" sz="2000" dirty="0"/>
              <a:t>A popular approach is to use a </a:t>
            </a:r>
            <a:r>
              <a:rPr lang="nl-BE" sz="2000" dirty="0" err="1"/>
              <a:t>Contrastive</a:t>
            </a:r>
            <a:r>
              <a:rPr lang="nl-BE" sz="2000" dirty="0"/>
              <a:t> Language-Image Pretraining (</a:t>
            </a:r>
            <a:r>
              <a:rPr lang="en-GB" sz="2000" dirty="0"/>
              <a:t>CLIP) model to condition the de-noising. </a:t>
            </a:r>
          </a:p>
          <a:p>
            <a:pPr algn="l"/>
            <a:endParaRPr lang="en-GB" sz="2000" b="0" i="0" dirty="0">
              <a:solidFill>
                <a:srgbClr val="292929"/>
              </a:solidFill>
              <a:effectLst/>
              <a:latin typeface="source-serif-pro"/>
            </a:endParaRPr>
          </a:p>
          <a:p>
            <a:pPr algn="l"/>
            <a:r>
              <a:rPr lang="en-GB" sz="2000" dirty="0">
                <a:solidFill>
                  <a:srgbClr val="292929"/>
                </a:solidFill>
                <a:latin typeface="source-serif-pro"/>
              </a:rPr>
              <a:t>The CLIP model is trained on </a:t>
            </a:r>
            <a:r>
              <a:rPr lang="en-GB" sz="2000" dirty="0" err="1">
                <a:solidFill>
                  <a:srgbClr val="292929"/>
                </a:solidFill>
                <a:latin typeface="source-serif-pro"/>
              </a:rPr>
              <a:t>image+caption</a:t>
            </a:r>
            <a:r>
              <a:rPr lang="en-GB" sz="2000" dirty="0">
                <a:solidFill>
                  <a:srgbClr val="292929"/>
                </a:solidFill>
                <a:latin typeface="source-serif-pro"/>
              </a:rPr>
              <a:t> data and learns to compute embeddings that are similar between the image and the caption.</a:t>
            </a:r>
            <a:endParaRPr lang="en-GB" sz="2000" b="0" i="0" dirty="0">
              <a:solidFill>
                <a:srgbClr val="292929"/>
              </a:solidFill>
              <a:effectLst/>
              <a:latin typeface="source-serif-pro"/>
            </a:endParaRPr>
          </a:p>
          <a:p>
            <a:pPr algn="l"/>
            <a:endParaRPr lang="en-GB" sz="2000" b="0" i="0" dirty="0">
              <a:solidFill>
                <a:srgbClr val="292929"/>
              </a:solidFill>
              <a:effectLst/>
              <a:latin typeface="source-serif-pro"/>
            </a:endParaRPr>
          </a:p>
          <a:p>
            <a:endParaRPr lang="en-GB" sz="2000" b="0" i="0" dirty="0">
              <a:solidFill>
                <a:srgbClr val="292929"/>
              </a:solidFill>
              <a:effectLst/>
              <a:latin typeface="source-serif-pro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92F217-6FAF-035D-343C-DE8CBCE18968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733B2B-6461-FFE0-3ADC-D9E6E552EB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26260CA-9E99-31C8-33CE-3ABCD28D00E3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96908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DA2D035-4F75-BD4D-0168-A7D8099E0002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base"/>
            <a:r>
              <a:rPr lang="nl-BE" sz="2800" dirty="0" err="1">
                <a:solidFill>
                  <a:srgbClr val="262626"/>
                </a:solidFill>
                <a:latin typeface="IBM Plex Sans" panose="020B0503050203000203" pitchFamily="34" charset="0"/>
              </a:rPr>
              <a:t>diffusion</a:t>
            </a:r>
            <a:r>
              <a:rPr lang="nl-BE" sz="2800" dirty="0">
                <a:solidFill>
                  <a:srgbClr val="262626"/>
                </a:solidFill>
                <a:latin typeface="IBM Plex Sans" panose="020B0503050203000203" pitchFamily="34" charset="0"/>
              </a:rPr>
              <a:t> model</a:t>
            </a:r>
            <a:endParaRPr lang="nl-BE" sz="2800" b="0" i="0" dirty="0">
              <a:solidFill>
                <a:srgbClr val="262626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AB3C96-2C6B-7310-37B1-9D497FEA0619}"/>
              </a:ext>
            </a:extLst>
          </p:cNvPr>
          <p:cNvSpPr txBox="1"/>
          <p:nvPr/>
        </p:nvSpPr>
        <p:spPr>
          <a:xfrm>
            <a:off x="241300" y="1075957"/>
            <a:ext cx="1105974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2000" dirty="0">
                <a:solidFill>
                  <a:srgbClr val="292929"/>
                </a:solidFill>
                <a:latin typeface="source-serif-pro"/>
              </a:rPr>
              <a:t>The CLIP model is trained on </a:t>
            </a:r>
            <a:r>
              <a:rPr lang="en-GB" sz="2000" dirty="0" err="1">
                <a:solidFill>
                  <a:srgbClr val="292929"/>
                </a:solidFill>
                <a:latin typeface="source-serif-pro"/>
              </a:rPr>
              <a:t>image+caption</a:t>
            </a:r>
            <a:r>
              <a:rPr lang="en-GB" sz="2000" dirty="0">
                <a:solidFill>
                  <a:srgbClr val="292929"/>
                </a:solidFill>
                <a:latin typeface="source-serif-pro"/>
              </a:rPr>
              <a:t> data and learns to compute embeddings that are similar between the image and the caption.</a:t>
            </a:r>
            <a:endParaRPr lang="en-GB" sz="2000" b="0" i="0" dirty="0">
              <a:solidFill>
                <a:srgbClr val="292929"/>
              </a:solidFill>
              <a:effectLst/>
              <a:latin typeface="source-serif-pro"/>
            </a:endParaRPr>
          </a:p>
          <a:p>
            <a:pPr algn="l"/>
            <a:endParaRPr lang="en-GB" sz="2000" b="0" i="0" dirty="0">
              <a:solidFill>
                <a:srgbClr val="292929"/>
              </a:solidFill>
              <a:effectLst/>
              <a:latin typeface="source-serif-pro"/>
            </a:endParaRPr>
          </a:p>
          <a:p>
            <a:endParaRPr lang="en-GB" sz="2000" b="0" i="0" dirty="0">
              <a:solidFill>
                <a:srgbClr val="292929"/>
              </a:solidFill>
              <a:effectLst/>
              <a:latin typeface="source-serif-pro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92F217-6FAF-035D-343C-DE8CBCE18968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733B2B-6461-FFE0-3ADC-D9E6E552EB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26260CA-9E99-31C8-33CE-3ABCD28D00E3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C6FCF4EE-9811-91CC-2C04-9633BFB891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7796" y="1945896"/>
            <a:ext cx="9774509" cy="407271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62C0F33-9666-E20D-FCD2-2DA21C822A45}"/>
              </a:ext>
            </a:extLst>
          </p:cNvPr>
          <p:cNvSpPr txBox="1"/>
          <p:nvPr/>
        </p:nvSpPr>
        <p:spPr>
          <a:xfrm>
            <a:off x="5891873" y="6277460"/>
            <a:ext cx="609692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nl-BE" sz="1050" dirty="0"/>
              <a:t>https://jalammar.github.io/illustrated-stable-diffusion/</a:t>
            </a:r>
          </a:p>
        </p:txBody>
      </p:sp>
    </p:spTree>
    <p:extLst>
      <p:ext uri="{BB962C8B-B14F-4D97-AF65-F5344CB8AC3E}">
        <p14:creationId xmlns:p14="http://schemas.microsoft.com/office/powerpoint/2010/main" val="6569079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DA2D035-4F75-BD4D-0168-A7D8099E0002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base"/>
            <a:r>
              <a:rPr lang="nl-BE" sz="2800" dirty="0" err="1">
                <a:solidFill>
                  <a:srgbClr val="262626"/>
                </a:solidFill>
                <a:latin typeface="IBM Plex Sans" panose="020B0503050203000203" pitchFamily="34" charset="0"/>
              </a:rPr>
              <a:t>diffusion</a:t>
            </a:r>
            <a:r>
              <a:rPr lang="nl-BE" sz="2800" dirty="0">
                <a:solidFill>
                  <a:srgbClr val="262626"/>
                </a:solidFill>
                <a:latin typeface="IBM Plex Sans" panose="020B0503050203000203" pitchFamily="34" charset="0"/>
              </a:rPr>
              <a:t> model</a:t>
            </a:r>
            <a:endParaRPr lang="nl-BE" sz="2800" b="0" i="0" dirty="0">
              <a:solidFill>
                <a:srgbClr val="262626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AB3C96-2C6B-7310-37B1-9D497FEA0619}"/>
              </a:ext>
            </a:extLst>
          </p:cNvPr>
          <p:cNvSpPr txBox="1"/>
          <p:nvPr/>
        </p:nvSpPr>
        <p:spPr>
          <a:xfrm>
            <a:off x="241300" y="1075957"/>
            <a:ext cx="1105974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2000" dirty="0">
                <a:solidFill>
                  <a:srgbClr val="292929"/>
                </a:solidFill>
                <a:latin typeface="source-serif-pro"/>
              </a:rPr>
              <a:t>The CLIP model is trained on </a:t>
            </a:r>
            <a:r>
              <a:rPr lang="en-GB" sz="2000" dirty="0" err="1">
                <a:solidFill>
                  <a:srgbClr val="292929"/>
                </a:solidFill>
                <a:latin typeface="source-serif-pro"/>
              </a:rPr>
              <a:t>image+caption</a:t>
            </a:r>
            <a:r>
              <a:rPr lang="en-GB" sz="2000" dirty="0">
                <a:solidFill>
                  <a:srgbClr val="292929"/>
                </a:solidFill>
                <a:latin typeface="source-serif-pro"/>
              </a:rPr>
              <a:t> data and learns to compute embeddings that are similar between the image and the caption.</a:t>
            </a:r>
            <a:endParaRPr lang="en-GB" sz="2000" b="0" i="0" dirty="0">
              <a:solidFill>
                <a:srgbClr val="292929"/>
              </a:solidFill>
              <a:effectLst/>
              <a:latin typeface="source-serif-pro"/>
            </a:endParaRPr>
          </a:p>
          <a:p>
            <a:pPr algn="l"/>
            <a:endParaRPr lang="en-GB" sz="2000" b="0" i="0" dirty="0">
              <a:solidFill>
                <a:srgbClr val="292929"/>
              </a:solidFill>
              <a:effectLst/>
              <a:latin typeface="source-serif-pro"/>
            </a:endParaRPr>
          </a:p>
          <a:p>
            <a:endParaRPr lang="en-GB" sz="2000" b="0" i="0" dirty="0">
              <a:solidFill>
                <a:srgbClr val="292929"/>
              </a:solidFill>
              <a:effectLst/>
              <a:latin typeface="source-serif-pro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92F217-6FAF-035D-343C-DE8CBCE18968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733B2B-6461-FFE0-3ADC-D9E6E552EB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26260CA-9E99-31C8-33CE-3ABCD28D00E3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C6FCF4EE-9811-91CC-2C04-9633BFB891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7796" y="1945896"/>
            <a:ext cx="9774509" cy="407271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62C0F33-9666-E20D-FCD2-2DA21C822A45}"/>
              </a:ext>
            </a:extLst>
          </p:cNvPr>
          <p:cNvSpPr txBox="1"/>
          <p:nvPr/>
        </p:nvSpPr>
        <p:spPr>
          <a:xfrm>
            <a:off x="5891873" y="6277460"/>
            <a:ext cx="609692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nl-BE" sz="1050" dirty="0"/>
              <a:t>https://jalammar.github.io/illustrated-stable-diffusion/</a:t>
            </a:r>
          </a:p>
        </p:txBody>
      </p:sp>
      <p:pic>
        <p:nvPicPr>
          <p:cNvPr id="9" name="Picture 8" descr="Graphical user interface, diagram, Teams&#10;&#10;Description automatically generated">
            <a:extLst>
              <a:ext uri="{FF2B5EF4-FFF2-40B4-BE49-F238E27FC236}">
                <a16:creationId xmlns:a16="http://schemas.microsoft.com/office/drawing/2014/main" id="{52582FF1-5F7F-FEE4-3E0B-1BD7BB33E0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7795" y="1923592"/>
            <a:ext cx="9774509" cy="4296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5990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DA2D035-4F75-BD4D-0168-A7D8099E0002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base"/>
            <a:r>
              <a:rPr lang="nl-BE" sz="2800" dirty="0" err="1">
                <a:solidFill>
                  <a:srgbClr val="262626"/>
                </a:solidFill>
                <a:latin typeface="IBM Plex Sans" panose="020B0503050203000203" pitchFamily="34" charset="0"/>
              </a:rPr>
              <a:t>diffusion</a:t>
            </a:r>
            <a:r>
              <a:rPr lang="nl-BE" sz="2800" dirty="0">
                <a:solidFill>
                  <a:srgbClr val="262626"/>
                </a:solidFill>
                <a:latin typeface="IBM Plex Sans" panose="020B0503050203000203" pitchFamily="34" charset="0"/>
              </a:rPr>
              <a:t> model</a:t>
            </a:r>
            <a:endParaRPr lang="nl-BE" sz="2800" b="0" i="0" dirty="0">
              <a:solidFill>
                <a:srgbClr val="262626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AB3C96-2C6B-7310-37B1-9D497FEA0619}"/>
              </a:ext>
            </a:extLst>
          </p:cNvPr>
          <p:cNvSpPr txBox="1"/>
          <p:nvPr/>
        </p:nvSpPr>
        <p:spPr>
          <a:xfrm>
            <a:off x="241300" y="1075957"/>
            <a:ext cx="1105974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2000" dirty="0">
                <a:solidFill>
                  <a:srgbClr val="292929"/>
                </a:solidFill>
                <a:latin typeface="source-serif-pro"/>
              </a:rPr>
              <a:t>The CLIP model is trained on </a:t>
            </a:r>
            <a:r>
              <a:rPr lang="en-GB" sz="2000" dirty="0" err="1">
                <a:solidFill>
                  <a:srgbClr val="292929"/>
                </a:solidFill>
                <a:latin typeface="source-serif-pro"/>
              </a:rPr>
              <a:t>image+caption</a:t>
            </a:r>
            <a:r>
              <a:rPr lang="en-GB" sz="2000" dirty="0">
                <a:solidFill>
                  <a:srgbClr val="292929"/>
                </a:solidFill>
                <a:latin typeface="source-serif-pro"/>
              </a:rPr>
              <a:t> data and learns to compute embeddings that are similar between the image and the caption.</a:t>
            </a:r>
            <a:endParaRPr lang="en-GB" sz="2000" b="0" i="0" dirty="0">
              <a:solidFill>
                <a:srgbClr val="292929"/>
              </a:solidFill>
              <a:effectLst/>
              <a:latin typeface="source-serif-pro"/>
            </a:endParaRPr>
          </a:p>
          <a:p>
            <a:pPr algn="l"/>
            <a:endParaRPr lang="en-GB" sz="2000" b="0" i="0" dirty="0">
              <a:solidFill>
                <a:srgbClr val="292929"/>
              </a:solidFill>
              <a:effectLst/>
              <a:latin typeface="source-serif-pro"/>
            </a:endParaRPr>
          </a:p>
          <a:p>
            <a:endParaRPr lang="en-GB" sz="2000" b="0" i="0" dirty="0">
              <a:solidFill>
                <a:srgbClr val="292929"/>
              </a:solidFill>
              <a:effectLst/>
              <a:latin typeface="source-serif-pro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92F217-6FAF-035D-343C-DE8CBCE18968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733B2B-6461-FFE0-3ADC-D9E6E552EB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26260CA-9E99-31C8-33CE-3ABCD28D00E3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C6FCF4EE-9811-91CC-2C04-9633BFB891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7796" y="1945896"/>
            <a:ext cx="9774509" cy="407271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62C0F33-9666-E20D-FCD2-2DA21C822A45}"/>
              </a:ext>
            </a:extLst>
          </p:cNvPr>
          <p:cNvSpPr txBox="1"/>
          <p:nvPr/>
        </p:nvSpPr>
        <p:spPr>
          <a:xfrm>
            <a:off x="5891873" y="6277460"/>
            <a:ext cx="609692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nl-BE" sz="1050" dirty="0"/>
              <a:t>https://jalammar.github.io/illustrated-stable-diffusion/</a:t>
            </a:r>
          </a:p>
        </p:txBody>
      </p:sp>
      <p:pic>
        <p:nvPicPr>
          <p:cNvPr id="9" name="Picture 8" descr="Graphical user interface, diagram, Teams&#10;&#10;Description automatically generated">
            <a:extLst>
              <a:ext uri="{FF2B5EF4-FFF2-40B4-BE49-F238E27FC236}">
                <a16:creationId xmlns:a16="http://schemas.microsoft.com/office/drawing/2014/main" id="{52582FF1-5F7F-FEE4-3E0B-1BD7BB33E0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7795" y="1923592"/>
            <a:ext cx="9774509" cy="4296712"/>
          </a:xfrm>
          <a:prstGeom prst="rect">
            <a:avLst/>
          </a:prstGeom>
        </p:spPr>
      </p:pic>
      <p:pic>
        <p:nvPicPr>
          <p:cNvPr id="11" name="Picture 10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CE107A0D-33D7-2574-7B3F-DB4DBD6EFA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7793" y="1924261"/>
            <a:ext cx="9803955" cy="4296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3603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DA2D035-4F75-BD4D-0168-A7D8099E0002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base"/>
            <a:r>
              <a:rPr lang="nl-BE" sz="2800" dirty="0" err="1">
                <a:solidFill>
                  <a:srgbClr val="262626"/>
                </a:solidFill>
                <a:latin typeface="IBM Plex Sans" panose="020B0503050203000203" pitchFamily="34" charset="0"/>
              </a:rPr>
              <a:t>diffusion</a:t>
            </a:r>
            <a:r>
              <a:rPr lang="nl-BE" sz="2800" dirty="0">
                <a:solidFill>
                  <a:srgbClr val="262626"/>
                </a:solidFill>
                <a:latin typeface="IBM Plex Sans" panose="020B0503050203000203" pitchFamily="34" charset="0"/>
              </a:rPr>
              <a:t> model</a:t>
            </a:r>
            <a:endParaRPr lang="nl-BE" sz="2800" b="0" i="0" dirty="0">
              <a:solidFill>
                <a:srgbClr val="262626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AB3C96-2C6B-7310-37B1-9D497FEA0619}"/>
              </a:ext>
            </a:extLst>
          </p:cNvPr>
          <p:cNvSpPr txBox="1"/>
          <p:nvPr/>
        </p:nvSpPr>
        <p:spPr>
          <a:xfrm>
            <a:off x="241300" y="1075957"/>
            <a:ext cx="1105974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2000" dirty="0">
                <a:solidFill>
                  <a:srgbClr val="292929"/>
                </a:solidFill>
                <a:latin typeface="source-serif-pro"/>
              </a:rPr>
              <a:t>The idea is to guide the de-noising procedure such the image embedding that is being created from the noise goes into the direction of the text embedding computed by CLIP.</a:t>
            </a:r>
            <a:endParaRPr lang="en-GB" sz="2000" b="0" i="0" dirty="0">
              <a:solidFill>
                <a:srgbClr val="292929"/>
              </a:solidFill>
              <a:effectLst/>
              <a:latin typeface="source-serif-pro"/>
            </a:endParaRPr>
          </a:p>
          <a:p>
            <a:pPr algn="l"/>
            <a:endParaRPr lang="en-GB" sz="2000" b="0" i="0" dirty="0">
              <a:solidFill>
                <a:srgbClr val="292929"/>
              </a:solidFill>
              <a:effectLst/>
              <a:latin typeface="source-serif-pro"/>
            </a:endParaRPr>
          </a:p>
          <a:p>
            <a:endParaRPr lang="en-GB" sz="2000" b="0" i="0" dirty="0">
              <a:solidFill>
                <a:srgbClr val="292929"/>
              </a:solidFill>
              <a:effectLst/>
              <a:latin typeface="source-serif-pro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92F217-6FAF-035D-343C-DE8CBCE18968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733B2B-6461-FFE0-3ADC-D9E6E552EB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26260CA-9E99-31C8-33CE-3ABCD28D00E3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62C0F33-9666-E20D-FCD2-2DA21C822A45}"/>
              </a:ext>
            </a:extLst>
          </p:cNvPr>
          <p:cNvSpPr txBox="1"/>
          <p:nvPr/>
        </p:nvSpPr>
        <p:spPr>
          <a:xfrm>
            <a:off x="5891873" y="6277460"/>
            <a:ext cx="609692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nl-BE" sz="1050" dirty="0"/>
              <a:t>https://jalammar.github.io/illustrated-stable-diffusion/</a:t>
            </a:r>
          </a:p>
        </p:txBody>
      </p:sp>
      <p:pic>
        <p:nvPicPr>
          <p:cNvPr id="13" name="Picture 4" descr="Introduction to Diffusion Models for Image Generation - A Comprehensive  Guide">
            <a:extLst>
              <a:ext uri="{FF2B5EF4-FFF2-40B4-BE49-F238E27FC236}">
                <a16:creationId xmlns:a16="http://schemas.microsoft.com/office/drawing/2014/main" id="{33AC10EB-C462-DFC6-9D91-6C1596FBC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954" y="2399396"/>
            <a:ext cx="10227343" cy="3703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C90B03F-9A8A-66CC-8372-8FFF5F3367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7964" y="1806687"/>
            <a:ext cx="4236487" cy="1360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0427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DA2D035-4F75-BD4D-0168-A7D8099E0002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base"/>
            <a:r>
              <a:rPr lang="nl-BE" sz="2800" dirty="0" err="1">
                <a:solidFill>
                  <a:srgbClr val="262626"/>
                </a:solidFill>
                <a:latin typeface="IBM Plex Sans" panose="020B0503050203000203" pitchFamily="34" charset="0"/>
              </a:rPr>
              <a:t>diffusion</a:t>
            </a:r>
            <a:r>
              <a:rPr lang="nl-BE" sz="2800" dirty="0">
                <a:solidFill>
                  <a:srgbClr val="262626"/>
                </a:solidFill>
                <a:latin typeface="IBM Plex Sans" panose="020B0503050203000203" pitchFamily="34" charset="0"/>
              </a:rPr>
              <a:t> model</a:t>
            </a:r>
            <a:endParaRPr lang="nl-BE" sz="2800" b="0" i="0" dirty="0">
              <a:solidFill>
                <a:srgbClr val="262626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AB3C96-2C6B-7310-37B1-9D497FEA0619}"/>
              </a:ext>
            </a:extLst>
          </p:cNvPr>
          <p:cNvSpPr txBox="1"/>
          <p:nvPr/>
        </p:nvSpPr>
        <p:spPr>
          <a:xfrm>
            <a:off x="241300" y="1075957"/>
            <a:ext cx="1105974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nl-BE" sz="2000" i="1" dirty="0"/>
              <a:t>RF </a:t>
            </a:r>
            <a:r>
              <a:rPr lang="nl-BE" sz="2000" i="1" dirty="0" err="1"/>
              <a:t>Diffusion</a:t>
            </a:r>
            <a:r>
              <a:rPr lang="nl-BE" sz="2000" i="1" dirty="0"/>
              <a:t> </a:t>
            </a:r>
            <a:r>
              <a:rPr lang="nl-BE" sz="2000" i="1" dirty="0" err="1"/>
              <a:t>outperforms</a:t>
            </a:r>
            <a:r>
              <a:rPr lang="nl-BE" sz="2000" i="1" dirty="0"/>
              <a:t> </a:t>
            </a:r>
            <a:r>
              <a:rPr lang="nl-BE" sz="2000" i="1" dirty="0" err="1"/>
              <a:t>existing</a:t>
            </a:r>
            <a:r>
              <a:rPr lang="nl-BE" sz="2000" i="1" dirty="0"/>
              <a:t> </a:t>
            </a:r>
            <a:r>
              <a:rPr lang="nl-BE" sz="2000" i="1" dirty="0" err="1"/>
              <a:t>protein</a:t>
            </a:r>
            <a:r>
              <a:rPr lang="nl-BE" sz="2000" i="1" dirty="0"/>
              <a:t> design </a:t>
            </a:r>
            <a:r>
              <a:rPr lang="nl-BE" sz="2000" i="1" dirty="0" err="1"/>
              <a:t>methods</a:t>
            </a:r>
            <a:r>
              <a:rPr lang="nl-BE" sz="2000" i="1" dirty="0"/>
              <a:t> </a:t>
            </a:r>
            <a:r>
              <a:rPr lang="nl-BE" sz="2000" i="1" dirty="0" err="1"/>
              <a:t>across</a:t>
            </a:r>
            <a:r>
              <a:rPr lang="nl-BE" sz="2000" i="1" dirty="0"/>
              <a:t> a </a:t>
            </a:r>
            <a:r>
              <a:rPr lang="nl-BE" sz="2000" i="1" dirty="0" err="1"/>
              <a:t>broad</a:t>
            </a:r>
            <a:r>
              <a:rPr lang="nl-BE" sz="2000" i="1" dirty="0"/>
              <a:t> range of </a:t>
            </a:r>
            <a:r>
              <a:rPr lang="nl-BE" sz="2000" i="1" dirty="0" err="1"/>
              <a:t>problems</a:t>
            </a:r>
            <a:r>
              <a:rPr lang="nl-BE" sz="2000" i="1" dirty="0"/>
              <a:t>, </a:t>
            </a:r>
            <a:r>
              <a:rPr lang="nl-BE" sz="2000" i="1" dirty="0" err="1"/>
              <a:t>including</a:t>
            </a:r>
            <a:r>
              <a:rPr lang="nl-BE" sz="2000" i="1" dirty="0"/>
              <a:t> </a:t>
            </a:r>
            <a:r>
              <a:rPr lang="nl-BE" sz="2000" i="1" dirty="0" err="1"/>
              <a:t>topology-constrained</a:t>
            </a:r>
            <a:r>
              <a:rPr lang="nl-BE" sz="2000" i="1" dirty="0"/>
              <a:t> </a:t>
            </a:r>
            <a:r>
              <a:rPr lang="nl-BE" sz="2000" i="1" dirty="0" err="1"/>
              <a:t>protein</a:t>
            </a:r>
            <a:r>
              <a:rPr lang="nl-BE" sz="2000" i="1" dirty="0"/>
              <a:t> </a:t>
            </a:r>
            <a:r>
              <a:rPr lang="nl-BE" sz="2000" i="1" dirty="0" err="1"/>
              <a:t>monomer</a:t>
            </a:r>
            <a:r>
              <a:rPr lang="nl-BE" sz="2000" i="1" dirty="0"/>
              <a:t> design, </a:t>
            </a:r>
            <a:r>
              <a:rPr lang="nl-BE" sz="2000" i="1" dirty="0" err="1"/>
              <a:t>protein</a:t>
            </a:r>
            <a:r>
              <a:rPr lang="nl-BE" sz="2000" i="1" dirty="0"/>
              <a:t> binder design, </a:t>
            </a:r>
            <a:r>
              <a:rPr lang="nl-BE" sz="2000" i="1" dirty="0" err="1"/>
              <a:t>symmetric</a:t>
            </a:r>
            <a:r>
              <a:rPr lang="nl-BE" sz="2000" i="1" dirty="0"/>
              <a:t> </a:t>
            </a:r>
            <a:r>
              <a:rPr lang="nl-BE" sz="2000" i="1" dirty="0" err="1"/>
              <a:t>oligomer</a:t>
            </a:r>
            <a:r>
              <a:rPr lang="nl-BE" sz="2000" i="1" dirty="0"/>
              <a:t> design, </a:t>
            </a:r>
            <a:r>
              <a:rPr lang="nl-BE" sz="2000" i="1" dirty="0" err="1"/>
              <a:t>enzyme</a:t>
            </a:r>
            <a:r>
              <a:rPr lang="nl-BE" sz="2000" i="1" dirty="0"/>
              <a:t> </a:t>
            </a:r>
            <a:r>
              <a:rPr lang="nl-BE" sz="2000" i="1" dirty="0" err="1"/>
              <a:t>active</a:t>
            </a:r>
            <a:r>
              <a:rPr lang="nl-BE" sz="2000" i="1" dirty="0"/>
              <a:t> site </a:t>
            </a:r>
            <a:r>
              <a:rPr lang="nl-BE" sz="2000" i="1" dirty="0" err="1"/>
              <a:t>scaffolding</a:t>
            </a:r>
            <a:r>
              <a:rPr lang="nl-BE" sz="2000" i="1" dirty="0"/>
              <a:t>, </a:t>
            </a:r>
            <a:r>
              <a:rPr lang="nl-BE" sz="2000" i="1" dirty="0" err="1"/>
              <a:t>and</a:t>
            </a:r>
            <a:r>
              <a:rPr lang="nl-BE" sz="2000" i="1" dirty="0"/>
              <a:t> </a:t>
            </a:r>
            <a:r>
              <a:rPr lang="nl-BE" sz="2000" i="1" dirty="0" err="1"/>
              <a:t>symmetric</a:t>
            </a:r>
            <a:r>
              <a:rPr lang="nl-BE" sz="2000" i="1" dirty="0"/>
              <a:t> </a:t>
            </a:r>
            <a:r>
              <a:rPr lang="nl-BE" sz="2000" i="1" dirty="0" err="1"/>
              <a:t>motif</a:t>
            </a:r>
            <a:r>
              <a:rPr lang="nl-BE" sz="2000" i="1" dirty="0"/>
              <a:t> </a:t>
            </a:r>
            <a:r>
              <a:rPr lang="nl-BE" sz="2000" i="1" dirty="0" err="1"/>
              <a:t>scaffolding</a:t>
            </a:r>
            <a:r>
              <a:rPr lang="nl-BE" sz="2000" i="1" dirty="0"/>
              <a:t> </a:t>
            </a:r>
            <a:r>
              <a:rPr lang="nl-BE" sz="2000" i="1" dirty="0" err="1"/>
              <a:t>for</a:t>
            </a:r>
            <a:r>
              <a:rPr lang="nl-BE" sz="2000" i="1" dirty="0"/>
              <a:t> </a:t>
            </a:r>
            <a:r>
              <a:rPr lang="nl-BE" sz="2000" i="1" dirty="0" err="1"/>
              <a:t>therapeutic</a:t>
            </a:r>
            <a:r>
              <a:rPr lang="nl-BE" sz="2000" i="1" dirty="0"/>
              <a:t> </a:t>
            </a:r>
            <a:r>
              <a:rPr lang="nl-BE" sz="2000" i="1" dirty="0" err="1"/>
              <a:t>and</a:t>
            </a:r>
            <a:r>
              <a:rPr lang="nl-BE" sz="2000" i="1" dirty="0"/>
              <a:t> metal-binding </a:t>
            </a:r>
            <a:r>
              <a:rPr lang="nl-BE" sz="2000" i="1" dirty="0" err="1"/>
              <a:t>protein</a:t>
            </a:r>
            <a:r>
              <a:rPr lang="nl-BE" sz="2000" i="1" dirty="0"/>
              <a:t> design. </a:t>
            </a:r>
            <a:endParaRPr lang="en-GB" sz="2000" b="0" i="1" dirty="0">
              <a:solidFill>
                <a:srgbClr val="292929"/>
              </a:solidFill>
              <a:effectLst/>
              <a:latin typeface="source-serif-pro"/>
            </a:endParaRPr>
          </a:p>
          <a:p>
            <a:endParaRPr lang="en-GB" sz="2000" b="0" i="0" dirty="0">
              <a:solidFill>
                <a:srgbClr val="292929"/>
              </a:solidFill>
              <a:effectLst/>
              <a:latin typeface="source-serif-pro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92F217-6FAF-035D-343C-DE8CBCE18968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733B2B-6461-FFE0-3ADC-D9E6E552EB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26260CA-9E99-31C8-33CE-3ABCD28D00E3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62C0F33-9666-E20D-FCD2-2DA21C822A45}"/>
              </a:ext>
            </a:extLst>
          </p:cNvPr>
          <p:cNvSpPr txBox="1"/>
          <p:nvPr/>
        </p:nvSpPr>
        <p:spPr>
          <a:xfrm>
            <a:off x="5891873" y="6277460"/>
            <a:ext cx="609692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nl-BE" sz="1050" dirty="0"/>
              <a:t>https://www.bakerlab.org/2023/03/30/rf-diffusion-now-free-and-open-source/</a:t>
            </a:r>
          </a:p>
        </p:txBody>
      </p:sp>
      <p:pic>
        <p:nvPicPr>
          <p:cNvPr id="11" name="Picture 10" descr="A picture containing hydrozoan&#10;&#10;Description automatically generated">
            <a:extLst>
              <a:ext uri="{FF2B5EF4-FFF2-40B4-BE49-F238E27FC236}">
                <a16:creationId xmlns:a16="http://schemas.microsoft.com/office/drawing/2014/main" id="{2A12B25A-13A6-EBA4-A094-24E84242B9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2143" y="2221319"/>
            <a:ext cx="7118194" cy="4003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1514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DA2D035-4F75-BD4D-0168-A7D8099E0002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base"/>
            <a:r>
              <a:rPr lang="nl-BE" sz="2800" dirty="0" err="1">
                <a:solidFill>
                  <a:srgbClr val="262626"/>
                </a:solidFill>
                <a:latin typeface="IBM Plex Sans" panose="020B0503050203000203" pitchFamily="34" charset="0"/>
              </a:rPr>
              <a:t>diffusion</a:t>
            </a:r>
            <a:r>
              <a:rPr lang="nl-BE" sz="2800" dirty="0">
                <a:solidFill>
                  <a:srgbClr val="262626"/>
                </a:solidFill>
                <a:latin typeface="IBM Plex Sans" panose="020B0503050203000203" pitchFamily="34" charset="0"/>
              </a:rPr>
              <a:t> model</a:t>
            </a:r>
            <a:endParaRPr lang="nl-BE" sz="2800" b="0" i="0" dirty="0">
              <a:solidFill>
                <a:srgbClr val="262626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AB3C96-2C6B-7310-37B1-9D497FEA0619}"/>
              </a:ext>
            </a:extLst>
          </p:cNvPr>
          <p:cNvSpPr txBox="1"/>
          <p:nvPr/>
        </p:nvSpPr>
        <p:spPr>
          <a:xfrm>
            <a:off x="241300" y="1075957"/>
            <a:ext cx="110597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Here RF Diffusion generates a novel protein that binds to the insulin receptor.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92F217-6FAF-035D-343C-DE8CBCE18968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733B2B-6461-FFE0-3ADC-D9E6E552EB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26260CA-9E99-31C8-33CE-3ABCD28D00E3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62C0F33-9666-E20D-FCD2-2DA21C822A45}"/>
              </a:ext>
            </a:extLst>
          </p:cNvPr>
          <p:cNvSpPr txBox="1"/>
          <p:nvPr/>
        </p:nvSpPr>
        <p:spPr>
          <a:xfrm>
            <a:off x="5891873" y="6277460"/>
            <a:ext cx="609692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nl-BE" sz="1050" dirty="0"/>
              <a:t>https://www.bakerlab.org/2023/03/30/rf-diffusion-now-free-and-open-source/</a:t>
            </a:r>
          </a:p>
        </p:txBody>
      </p:sp>
      <p:pic>
        <p:nvPicPr>
          <p:cNvPr id="7" name="diffusion_animation_InsulinR_binder">
            <a:hlinkClick r:id="" action="ppaction://media"/>
            <a:extLst>
              <a:ext uri="{FF2B5EF4-FFF2-40B4-BE49-F238E27FC236}">
                <a16:creationId xmlns:a16="http://schemas.microsoft.com/office/drawing/2014/main" id="{9691CF0F-E51E-7052-2D92-BB8C9F017A1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863225" y="1595085"/>
            <a:ext cx="7195553" cy="4047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191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2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Multivariate Normal Distribution - MATLAB &amp; Simulink">
            <a:extLst>
              <a:ext uri="{FF2B5EF4-FFF2-40B4-BE49-F238E27FC236}">
                <a16:creationId xmlns:a16="http://schemas.microsoft.com/office/drawing/2014/main" id="{47CDBF2B-265D-4F1F-4FA8-9538CBE12F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4850" y="3633374"/>
            <a:ext cx="1557149" cy="1167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DA2D035-4F75-BD4D-0168-A7D8099E0002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ea typeface="Lato" panose="020B0604020202020204" pitchFamily="34" charset="0"/>
                <a:cs typeface="Helvetica" panose="020B0604020202020204" pitchFamily="34" charset="0"/>
              </a:rPr>
              <a:t>variational autoencoder</a:t>
            </a:r>
          </a:p>
        </p:txBody>
      </p:sp>
      <p:pic>
        <p:nvPicPr>
          <p:cNvPr id="3074" name="Picture 2" descr="Variational Auto Encoder Architecture – TikZ.net">
            <a:extLst>
              <a:ext uri="{FF2B5EF4-FFF2-40B4-BE49-F238E27FC236}">
                <a16:creationId xmlns:a16="http://schemas.microsoft.com/office/drawing/2014/main" id="{793E9E72-5556-C47B-BAD9-55FDCE2856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9170" y="2520154"/>
            <a:ext cx="8581292" cy="3781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2AB3C96-2C6B-7310-37B1-9D497FEA0619}"/>
              </a:ext>
            </a:extLst>
          </p:cNvPr>
          <p:cNvSpPr txBox="1"/>
          <p:nvPr/>
        </p:nvSpPr>
        <p:spPr>
          <a:xfrm>
            <a:off x="241300" y="1075957"/>
            <a:ext cx="1105974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2000" b="0" i="0" dirty="0">
                <a:solidFill>
                  <a:srgbClr val="292929"/>
                </a:solidFill>
                <a:effectLst/>
                <a:latin typeface="source-serif-pro"/>
              </a:rPr>
              <a:t>In an </a:t>
            </a:r>
            <a:r>
              <a:rPr lang="en-GB" sz="2000" b="1" i="0" dirty="0">
                <a:solidFill>
                  <a:srgbClr val="292929"/>
                </a:solidFill>
                <a:effectLst/>
                <a:latin typeface="source-serif-pro"/>
              </a:rPr>
              <a:t>autoencoder</a:t>
            </a:r>
            <a:r>
              <a:rPr lang="en-GB" sz="2000" b="0" i="0" dirty="0">
                <a:solidFill>
                  <a:srgbClr val="292929"/>
                </a:solidFill>
                <a:effectLst/>
                <a:latin typeface="source-serif-pro"/>
              </a:rPr>
              <a:t> the latent variable is not regularized, picking a random latent variable can generate garbage output.</a:t>
            </a:r>
          </a:p>
          <a:p>
            <a:pPr algn="l"/>
            <a:endParaRPr lang="en-GB" sz="2000" dirty="0">
              <a:solidFill>
                <a:srgbClr val="292929"/>
              </a:solidFill>
              <a:latin typeface="source-serif-pro"/>
            </a:endParaRPr>
          </a:p>
          <a:p>
            <a:pPr algn="l"/>
            <a:r>
              <a:rPr lang="en-GB" sz="2000" b="0" i="0" dirty="0">
                <a:solidFill>
                  <a:srgbClr val="292929"/>
                </a:solidFill>
                <a:effectLst/>
                <a:latin typeface="source-serif-pro"/>
              </a:rPr>
              <a:t>A </a:t>
            </a:r>
            <a:r>
              <a:rPr lang="en-GB" sz="2000" b="1" i="0" dirty="0">
                <a:solidFill>
                  <a:srgbClr val="292929"/>
                </a:solidFill>
                <a:effectLst/>
                <a:latin typeface="source-serif-pro"/>
              </a:rPr>
              <a:t>variational autoencoder </a:t>
            </a:r>
            <a:r>
              <a:rPr lang="en-GB" sz="2000" b="0" i="0" dirty="0">
                <a:solidFill>
                  <a:srgbClr val="292929"/>
                </a:solidFill>
                <a:effectLst/>
                <a:latin typeface="source-serif-pro"/>
              </a:rPr>
              <a:t>solves this by mapping the input image to a distribution in the latent space, rather than a single point.</a:t>
            </a:r>
          </a:p>
          <a:p>
            <a:endParaRPr lang="en-GB" sz="2000" b="0" i="0" dirty="0">
              <a:solidFill>
                <a:srgbClr val="292929"/>
              </a:solidFill>
              <a:effectLst/>
              <a:latin typeface="source-serif-pro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92F217-6FAF-035D-343C-DE8CBCE18968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733B2B-6461-FFE0-3ADC-D9E6E552EB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26260CA-9E99-31C8-33CE-3ABCD28D00E3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03459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DA2D035-4F75-BD4D-0168-A7D8099E0002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base"/>
            <a:r>
              <a:rPr lang="nl-BE" sz="2800" dirty="0" err="1">
                <a:solidFill>
                  <a:srgbClr val="262626"/>
                </a:solidFill>
                <a:latin typeface="IBM Plex Sans" panose="020B0503050203000203" pitchFamily="34" charset="0"/>
              </a:rPr>
              <a:t>g</a:t>
            </a:r>
            <a:r>
              <a:rPr lang="nl-BE" sz="2800" b="0" i="0" dirty="0" err="1">
                <a:solidFill>
                  <a:srgbClr val="262626"/>
                </a:solidFill>
                <a:effectLst/>
                <a:latin typeface="IBM Plex Sans" panose="020B0503050203000203" pitchFamily="34" charset="0"/>
              </a:rPr>
              <a:t>enerative</a:t>
            </a:r>
            <a:r>
              <a:rPr lang="nl-BE" sz="2800" b="0" i="0" dirty="0">
                <a:solidFill>
                  <a:srgbClr val="262626"/>
                </a:solidFill>
                <a:effectLst/>
                <a:latin typeface="IBM Plex Sans" panose="020B0503050203000203" pitchFamily="34" charset="0"/>
              </a:rPr>
              <a:t> </a:t>
            </a:r>
            <a:r>
              <a:rPr lang="nl-BE" sz="2800" b="0" i="0" dirty="0" err="1">
                <a:solidFill>
                  <a:srgbClr val="262626"/>
                </a:solidFill>
                <a:effectLst/>
                <a:latin typeface="IBM Plex Sans" panose="020B0503050203000203" pitchFamily="34" charset="0"/>
              </a:rPr>
              <a:t>adversarial</a:t>
            </a:r>
            <a:r>
              <a:rPr lang="nl-BE" sz="2800" b="0" i="0" dirty="0">
                <a:solidFill>
                  <a:srgbClr val="262626"/>
                </a:solidFill>
                <a:effectLst/>
                <a:latin typeface="IBM Plex Sans" panose="020B0503050203000203" pitchFamily="34" charset="0"/>
              </a:rPr>
              <a:t> </a:t>
            </a:r>
            <a:r>
              <a:rPr lang="nl-BE" sz="2800" b="0" i="0" dirty="0" err="1">
                <a:solidFill>
                  <a:srgbClr val="262626"/>
                </a:solidFill>
                <a:effectLst/>
                <a:latin typeface="IBM Plex Sans" panose="020B0503050203000203" pitchFamily="34" charset="0"/>
              </a:rPr>
              <a:t>network</a:t>
            </a:r>
            <a:r>
              <a:rPr lang="nl-BE" sz="2800" b="0" i="0" dirty="0">
                <a:solidFill>
                  <a:srgbClr val="262626"/>
                </a:solidFill>
                <a:effectLst/>
                <a:latin typeface="IBM Plex Sans" panose="020B0503050203000203" pitchFamily="34" charset="0"/>
              </a:rPr>
              <a:t> (GAN)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AB3C96-2C6B-7310-37B1-9D497FEA0619}"/>
              </a:ext>
            </a:extLst>
          </p:cNvPr>
          <p:cNvSpPr txBox="1"/>
          <p:nvPr/>
        </p:nvSpPr>
        <p:spPr>
          <a:xfrm>
            <a:off x="241300" y="1075957"/>
            <a:ext cx="1105974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2000" b="0" i="0" dirty="0">
                <a:solidFill>
                  <a:srgbClr val="292929"/>
                </a:solidFill>
                <a:effectLst/>
                <a:latin typeface="source-serif-pro"/>
              </a:rPr>
              <a:t>The generator learns to </a:t>
            </a:r>
            <a:r>
              <a:rPr lang="en-GB" sz="2000" dirty="0"/>
              <a:t>generate new data (i.e., fake data) similar to that of the problem domain.</a:t>
            </a:r>
            <a:endParaRPr lang="en-GB" sz="2000" b="0" i="0" dirty="0">
              <a:solidFill>
                <a:srgbClr val="292929"/>
              </a:solidFill>
              <a:effectLst/>
              <a:latin typeface="source-serif-pro"/>
            </a:endParaRPr>
          </a:p>
          <a:p>
            <a:pPr algn="l"/>
            <a:endParaRPr lang="en-GB" sz="2000" dirty="0">
              <a:solidFill>
                <a:srgbClr val="292929"/>
              </a:solidFill>
              <a:latin typeface="source-serif-pro"/>
            </a:endParaRPr>
          </a:p>
          <a:p>
            <a:pPr algn="l"/>
            <a:r>
              <a:rPr lang="en-GB" sz="2000" dirty="0">
                <a:solidFill>
                  <a:srgbClr val="292929"/>
                </a:solidFill>
                <a:latin typeface="source-serif-pro"/>
              </a:rPr>
              <a:t>The discriminator learns </a:t>
            </a:r>
            <a:r>
              <a:rPr lang="en-GB" sz="2000" dirty="0"/>
              <a:t>to identify whether the provided example is fake (comes from a generator ) or real (comes from the actual data domain).</a:t>
            </a:r>
            <a:endParaRPr lang="en-GB" sz="2000" dirty="0">
              <a:solidFill>
                <a:srgbClr val="292929"/>
              </a:solidFill>
              <a:latin typeface="source-serif-pro"/>
            </a:endParaRPr>
          </a:p>
          <a:p>
            <a:pPr algn="l"/>
            <a:endParaRPr lang="en-GB" sz="2000" dirty="0">
              <a:solidFill>
                <a:srgbClr val="292929"/>
              </a:solidFill>
              <a:latin typeface="source-serif-pro"/>
            </a:endParaRPr>
          </a:p>
          <a:p>
            <a:pPr algn="l"/>
            <a:r>
              <a:rPr lang="en-GB" sz="2000" dirty="0">
                <a:solidFill>
                  <a:srgbClr val="292929"/>
                </a:solidFill>
                <a:latin typeface="source-serif-pro"/>
              </a:rPr>
              <a:t>Both the generator and the discriminator are trained together. </a:t>
            </a:r>
          </a:p>
          <a:p>
            <a:pPr algn="l"/>
            <a:endParaRPr lang="en-GB" sz="2000" b="0" i="0" dirty="0">
              <a:solidFill>
                <a:srgbClr val="292929"/>
              </a:solidFill>
              <a:effectLst/>
              <a:latin typeface="source-serif-pro"/>
            </a:endParaRPr>
          </a:p>
          <a:p>
            <a:pPr algn="l"/>
            <a:endParaRPr lang="en-GB" sz="2000" b="0" i="0" dirty="0">
              <a:solidFill>
                <a:srgbClr val="292929"/>
              </a:solidFill>
              <a:effectLst/>
              <a:latin typeface="source-serif-pro"/>
            </a:endParaRPr>
          </a:p>
          <a:p>
            <a:pPr algn="l"/>
            <a:r>
              <a:rPr lang="en-GB" sz="2000" b="0" i="0" dirty="0">
                <a:solidFill>
                  <a:srgbClr val="292929"/>
                </a:solidFill>
                <a:effectLst/>
                <a:latin typeface="source-serif-pro"/>
              </a:rPr>
              <a:t>.</a:t>
            </a:r>
          </a:p>
          <a:p>
            <a:endParaRPr lang="en-GB" sz="2000" b="0" i="0" dirty="0">
              <a:solidFill>
                <a:srgbClr val="292929"/>
              </a:solidFill>
              <a:effectLst/>
              <a:latin typeface="source-serif-pro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92F217-6FAF-035D-343C-DE8CBCE18968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733B2B-6461-FFE0-3ADC-D9E6E552EB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26260CA-9E99-31C8-33CE-3ABCD28D00E3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0FB61390-229E-8B4D-8DFB-7E5E9DFD49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1780" y="3157478"/>
            <a:ext cx="8196483" cy="325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1802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DA2D035-4F75-BD4D-0168-A7D8099E0002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base"/>
            <a:r>
              <a:rPr lang="nl-BE" sz="2800" dirty="0" err="1">
                <a:solidFill>
                  <a:srgbClr val="262626"/>
                </a:solidFill>
                <a:latin typeface="IBM Plex Sans" panose="020B0503050203000203" pitchFamily="34" charset="0"/>
              </a:rPr>
              <a:t>g</a:t>
            </a:r>
            <a:r>
              <a:rPr lang="nl-BE" sz="2800" b="0" i="0" dirty="0" err="1">
                <a:solidFill>
                  <a:srgbClr val="262626"/>
                </a:solidFill>
                <a:effectLst/>
                <a:latin typeface="IBM Plex Sans" panose="020B0503050203000203" pitchFamily="34" charset="0"/>
              </a:rPr>
              <a:t>enerative</a:t>
            </a:r>
            <a:r>
              <a:rPr lang="nl-BE" sz="2800" b="0" i="0" dirty="0">
                <a:solidFill>
                  <a:srgbClr val="262626"/>
                </a:solidFill>
                <a:effectLst/>
                <a:latin typeface="IBM Plex Sans" panose="020B0503050203000203" pitchFamily="34" charset="0"/>
              </a:rPr>
              <a:t> </a:t>
            </a:r>
            <a:r>
              <a:rPr lang="nl-BE" sz="2800" b="0" i="0" dirty="0" err="1">
                <a:solidFill>
                  <a:srgbClr val="262626"/>
                </a:solidFill>
                <a:effectLst/>
                <a:latin typeface="IBM Plex Sans" panose="020B0503050203000203" pitchFamily="34" charset="0"/>
              </a:rPr>
              <a:t>adversarial</a:t>
            </a:r>
            <a:r>
              <a:rPr lang="nl-BE" sz="2800" b="0" i="0" dirty="0">
                <a:solidFill>
                  <a:srgbClr val="262626"/>
                </a:solidFill>
                <a:effectLst/>
                <a:latin typeface="IBM Plex Sans" panose="020B0503050203000203" pitchFamily="34" charset="0"/>
              </a:rPr>
              <a:t> </a:t>
            </a:r>
            <a:r>
              <a:rPr lang="nl-BE" sz="2800" b="0" i="0" dirty="0" err="1">
                <a:solidFill>
                  <a:srgbClr val="262626"/>
                </a:solidFill>
                <a:effectLst/>
                <a:latin typeface="IBM Plex Sans" panose="020B0503050203000203" pitchFamily="34" charset="0"/>
              </a:rPr>
              <a:t>networks</a:t>
            </a:r>
            <a:endParaRPr lang="nl-BE" sz="2800" b="0" i="0" dirty="0">
              <a:solidFill>
                <a:srgbClr val="262626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92F217-6FAF-035D-343C-DE8CBCE18968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733B2B-6461-FFE0-3ADC-D9E6E552EB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26260CA-9E99-31C8-33CE-3ABCD28D00E3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Example of Vector Arithmetic for GAN Generated Faces">
            <a:extLst>
              <a:ext uri="{FF2B5EF4-FFF2-40B4-BE49-F238E27FC236}">
                <a16:creationId xmlns:a16="http://schemas.microsoft.com/office/drawing/2014/main" id="{FC80A499-E298-F96A-5805-BDC139D499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9331" y="1329783"/>
            <a:ext cx="7997015" cy="4198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00128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DA2D035-4F75-BD4D-0168-A7D8099E0002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base"/>
            <a:r>
              <a:rPr lang="nl-BE" sz="2800" dirty="0" err="1">
                <a:solidFill>
                  <a:srgbClr val="262626"/>
                </a:solidFill>
                <a:latin typeface="IBM Plex Sans" panose="020B0503050203000203" pitchFamily="34" charset="0"/>
              </a:rPr>
              <a:t>g</a:t>
            </a:r>
            <a:r>
              <a:rPr lang="nl-BE" sz="2800" b="0" i="0" dirty="0" err="1">
                <a:solidFill>
                  <a:srgbClr val="262626"/>
                </a:solidFill>
                <a:effectLst/>
                <a:latin typeface="IBM Plex Sans" panose="020B0503050203000203" pitchFamily="34" charset="0"/>
              </a:rPr>
              <a:t>enerative</a:t>
            </a:r>
            <a:r>
              <a:rPr lang="nl-BE" sz="2800" b="0" i="0" dirty="0">
                <a:solidFill>
                  <a:srgbClr val="262626"/>
                </a:solidFill>
                <a:effectLst/>
                <a:latin typeface="IBM Plex Sans" panose="020B0503050203000203" pitchFamily="34" charset="0"/>
              </a:rPr>
              <a:t> </a:t>
            </a:r>
            <a:r>
              <a:rPr lang="nl-BE" sz="2800" b="0" i="0" dirty="0" err="1">
                <a:solidFill>
                  <a:srgbClr val="262626"/>
                </a:solidFill>
                <a:effectLst/>
                <a:latin typeface="IBM Plex Sans" panose="020B0503050203000203" pitchFamily="34" charset="0"/>
              </a:rPr>
              <a:t>adversarial</a:t>
            </a:r>
            <a:r>
              <a:rPr lang="nl-BE" sz="2800" b="0" i="0" dirty="0">
                <a:solidFill>
                  <a:srgbClr val="262626"/>
                </a:solidFill>
                <a:effectLst/>
                <a:latin typeface="IBM Plex Sans" panose="020B0503050203000203" pitchFamily="34" charset="0"/>
              </a:rPr>
              <a:t> </a:t>
            </a:r>
            <a:r>
              <a:rPr lang="nl-BE" sz="2800" b="0" i="0" dirty="0" err="1">
                <a:solidFill>
                  <a:srgbClr val="262626"/>
                </a:solidFill>
                <a:effectLst/>
                <a:latin typeface="IBM Plex Sans" panose="020B0503050203000203" pitchFamily="34" charset="0"/>
              </a:rPr>
              <a:t>networks</a:t>
            </a:r>
            <a:endParaRPr lang="nl-BE" sz="2800" b="0" i="0" dirty="0">
              <a:solidFill>
                <a:srgbClr val="262626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92F217-6FAF-035D-343C-DE8CBCE18968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733B2B-6461-FFE0-3ADC-D9E6E552EB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26260CA-9E99-31C8-33CE-3ABCD28D00E3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faces">
            <a:hlinkClick r:id="" action="ppaction://media"/>
            <a:extLst>
              <a:ext uri="{FF2B5EF4-FFF2-40B4-BE49-F238E27FC236}">
                <a16:creationId xmlns:a16="http://schemas.microsoft.com/office/drawing/2014/main" id="{112189F2-1999-A077-0855-24E11C8BA9C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471960" y="1157671"/>
            <a:ext cx="8458737" cy="47580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AF8FA34-0E4D-6DA8-C199-5FDF3AE2411B}"/>
              </a:ext>
            </a:extLst>
          </p:cNvPr>
          <p:cNvSpPr txBox="1"/>
          <p:nvPr/>
        </p:nvSpPr>
        <p:spPr>
          <a:xfrm>
            <a:off x="5891873" y="6277460"/>
            <a:ext cx="609692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nl-BE" sz="1050" dirty="0" err="1"/>
              <a:t>Karras</a:t>
            </a:r>
            <a:r>
              <a:rPr lang="nl-BE" sz="1050" dirty="0"/>
              <a:t> </a:t>
            </a:r>
            <a:r>
              <a:rPr lang="nl-BE" sz="1050" i="1" dirty="0"/>
              <a:t>et al. </a:t>
            </a:r>
            <a:r>
              <a:rPr lang="en-GB" sz="1100" dirty="0"/>
              <a:t>IEEE Conference on Computer Vision and Pattern Recognition </a:t>
            </a:r>
            <a:r>
              <a:rPr lang="nl-BE" sz="1050" dirty="0"/>
              <a:t>(2019) </a:t>
            </a:r>
          </a:p>
        </p:txBody>
      </p:sp>
    </p:spTree>
    <p:extLst>
      <p:ext uri="{BB962C8B-B14F-4D97-AF65-F5344CB8AC3E}">
        <p14:creationId xmlns:p14="http://schemas.microsoft.com/office/powerpoint/2010/main" val="3500659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0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DA2D035-4F75-BD4D-0168-A7D8099E0002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base"/>
            <a:r>
              <a:rPr lang="nl-BE" sz="2800" dirty="0" err="1">
                <a:solidFill>
                  <a:srgbClr val="262626"/>
                </a:solidFill>
                <a:latin typeface="IBM Plex Sans" panose="020B0503050203000203" pitchFamily="34" charset="0"/>
              </a:rPr>
              <a:t>g</a:t>
            </a:r>
            <a:r>
              <a:rPr lang="nl-BE" sz="2800" b="0" i="0" dirty="0" err="1">
                <a:solidFill>
                  <a:srgbClr val="262626"/>
                </a:solidFill>
                <a:effectLst/>
                <a:latin typeface="IBM Plex Sans" panose="020B0503050203000203" pitchFamily="34" charset="0"/>
              </a:rPr>
              <a:t>enerative</a:t>
            </a:r>
            <a:r>
              <a:rPr lang="nl-BE" sz="2800" b="0" i="0" dirty="0">
                <a:solidFill>
                  <a:srgbClr val="262626"/>
                </a:solidFill>
                <a:effectLst/>
                <a:latin typeface="IBM Plex Sans" panose="020B0503050203000203" pitchFamily="34" charset="0"/>
              </a:rPr>
              <a:t> </a:t>
            </a:r>
            <a:r>
              <a:rPr lang="nl-BE" sz="2800" b="0" i="0" dirty="0" err="1">
                <a:solidFill>
                  <a:srgbClr val="262626"/>
                </a:solidFill>
                <a:effectLst/>
                <a:latin typeface="IBM Plex Sans" panose="020B0503050203000203" pitchFamily="34" charset="0"/>
              </a:rPr>
              <a:t>adversarial</a:t>
            </a:r>
            <a:r>
              <a:rPr lang="nl-BE" sz="2800" b="0" i="0" dirty="0">
                <a:solidFill>
                  <a:srgbClr val="262626"/>
                </a:solidFill>
                <a:effectLst/>
                <a:latin typeface="IBM Plex Sans" panose="020B0503050203000203" pitchFamily="34" charset="0"/>
              </a:rPr>
              <a:t> </a:t>
            </a:r>
            <a:r>
              <a:rPr lang="nl-BE" sz="2800" b="0" i="0" dirty="0" err="1">
                <a:solidFill>
                  <a:srgbClr val="262626"/>
                </a:solidFill>
                <a:effectLst/>
                <a:latin typeface="IBM Plex Sans" panose="020B0503050203000203" pitchFamily="34" charset="0"/>
              </a:rPr>
              <a:t>networks</a:t>
            </a:r>
            <a:endParaRPr lang="nl-BE" sz="2800" b="0" i="0" dirty="0">
              <a:solidFill>
                <a:srgbClr val="262626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AB3C96-2C6B-7310-37B1-9D497FEA0619}"/>
              </a:ext>
            </a:extLst>
          </p:cNvPr>
          <p:cNvSpPr txBox="1"/>
          <p:nvPr/>
        </p:nvSpPr>
        <p:spPr>
          <a:xfrm>
            <a:off x="241300" y="1075957"/>
            <a:ext cx="1105974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2000" b="0" i="0" dirty="0">
                <a:solidFill>
                  <a:srgbClr val="292929"/>
                </a:solidFill>
                <a:effectLst/>
                <a:latin typeface="source-serif-pro"/>
              </a:rPr>
              <a:t>https://this-person-does-not-exist.com/</a:t>
            </a:r>
          </a:p>
          <a:p>
            <a:pPr algn="l"/>
            <a:endParaRPr lang="en-GB" sz="2000" b="0" i="0" dirty="0">
              <a:solidFill>
                <a:srgbClr val="292929"/>
              </a:solidFill>
              <a:effectLst/>
              <a:latin typeface="source-serif-pro"/>
            </a:endParaRPr>
          </a:p>
          <a:p>
            <a:pPr algn="l"/>
            <a:r>
              <a:rPr lang="en-GB" sz="2000" b="0" i="0" dirty="0">
                <a:solidFill>
                  <a:srgbClr val="292929"/>
                </a:solidFill>
                <a:effectLst/>
                <a:latin typeface="source-serif-pro"/>
              </a:rPr>
              <a:t>.</a:t>
            </a:r>
          </a:p>
          <a:p>
            <a:endParaRPr lang="en-GB" sz="2000" b="0" i="0" dirty="0">
              <a:solidFill>
                <a:srgbClr val="292929"/>
              </a:solidFill>
              <a:effectLst/>
              <a:latin typeface="source-serif-pro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92F217-6FAF-035D-343C-DE8CBCE18968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733B2B-6461-FFE0-3ADC-D9E6E552EB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26260CA-9E99-31C8-33CE-3ABCD28D00E3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281FB2E5-5265-CEDE-D32D-B74660F62E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1780" y="3157478"/>
            <a:ext cx="8196483" cy="325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5393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DA2D035-4F75-BD4D-0168-A7D8099E0002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base"/>
            <a:r>
              <a:rPr lang="nl-BE" sz="2800" dirty="0" err="1">
                <a:solidFill>
                  <a:srgbClr val="262626"/>
                </a:solidFill>
                <a:latin typeface="IBM Plex Sans" panose="020B0503050203000203" pitchFamily="34" charset="0"/>
              </a:rPr>
              <a:t>c</a:t>
            </a:r>
            <a:r>
              <a:rPr lang="nl-BE" sz="2800" b="0" i="0" dirty="0" err="1">
                <a:solidFill>
                  <a:srgbClr val="262626"/>
                </a:solidFill>
                <a:effectLst/>
                <a:latin typeface="IBM Plex Sans" panose="020B0503050203000203" pitchFamily="34" charset="0"/>
              </a:rPr>
              <a:t>onditional</a:t>
            </a:r>
            <a:r>
              <a:rPr lang="nl-BE" sz="2800" b="0" i="0" dirty="0">
                <a:solidFill>
                  <a:srgbClr val="262626"/>
                </a:solidFill>
                <a:effectLst/>
                <a:latin typeface="IBM Plex Sans" panose="020B0503050203000203" pitchFamily="34" charset="0"/>
              </a:rPr>
              <a:t> GAN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AB3C96-2C6B-7310-37B1-9D497FEA0619}"/>
              </a:ext>
            </a:extLst>
          </p:cNvPr>
          <p:cNvSpPr txBox="1"/>
          <p:nvPr/>
        </p:nvSpPr>
        <p:spPr>
          <a:xfrm>
            <a:off x="241300" y="1075957"/>
            <a:ext cx="1105974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2000" dirty="0"/>
              <a:t>A conditional GAN conditions both the generator and the discriminator so they know which type they are dealing with.</a:t>
            </a:r>
            <a:endParaRPr lang="en-GB" sz="2000" b="0" i="0" dirty="0">
              <a:solidFill>
                <a:srgbClr val="292929"/>
              </a:solidFill>
              <a:effectLst/>
              <a:latin typeface="source-serif-pro"/>
            </a:endParaRPr>
          </a:p>
          <a:p>
            <a:pPr algn="l"/>
            <a:endParaRPr lang="en-GB" sz="2000" b="0" i="0" dirty="0">
              <a:solidFill>
                <a:srgbClr val="292929"/>
              </a:solidFill>
              <a:effectLst/>
              <a:latin typeface="source-serif-pro"/>
            </a:endParaRPr>
          </a:p>
          <a:p>
            <a:endParaRPr lang="en-GB" sz="2000" b="0" i="0" dirty="0">
              <a:solidFill>
                <a:srgbClr val="292929"/>
              </a:solidFill>
              <a:effectLst/>
              <a:latin typeface="source-serif-pro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92F217-6FAF-035D-343C-DE8CBCE18968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733B2B-6461-FFE0-3ADC-D9E6E552EB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26260CA-9E99-31C8-33CE-3ABCD28D00E3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DAB712F5-747B-E1DC-6CB9-F471FA179A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523" y="3080790"/>
            <a:ext cx="7815146" cy="3103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9879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DA2D035-4F75-BD4D-0168-A7D8099E0002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base"/>
            <a:r>
              <a:rPr lang="nl-BE" sz="2800" dirty="0" err="1">
                <a:solidFill>
                  <a:srgbClr val="262626"/>
                </a:solidFill>
                <a:latin typeface="IBM Plex Sans" panose="020B0503050203000203" pitchFamily="34" charset="0"/>
              </a:rPr>
              <a:t>diffusion</a:t>
            </a:r>
            <a:r>
              <a:rPr lang="nl-BE" sz="2800" dirty="0">
                <a:solidFill>
                  <a:srgbClr val="262626"/>
                </a:solidFill>
                <a:latin typeface="IBM Plex Sans" panose="020B0503050203000203" pitchFamily="34" charset="0"/>
              </a:rPr>
              <a:t> model</a:t>
            </a:r>
            <a:endParaRPr lang="nl-BE" sz="2800" b="0" i="0" dirty="0">
              <a:solidFill>
                <a:srgbClr val="262626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AB3C96-2C6B-7310-37B1-9D497FEA0619}"/>
              </a:ext>
            </a:extLst>
          </p:cNvPr>
          <p:cNvSpPr txBox="1"/>
          <p:nvPr/>
        </p:nvSpPr>
        <p:spPr>
          <a:xfrm>
            <a:off x="241300" y="1075957"/>
            <a:ext cx="1105974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2000" dirty="0"/>
              <a:t>A diffusion model learns to denoise images blurred with Gaussian noise by learning to reverse the diffusion process.</a:t>
            </a:r>
            <a:endParaRPr lang="en-GB" sz="2000" b="0" i="0" dirty="0">
              <a:solidFill>
                <a:srgbClr val="292929"/>
              </a:solidFill>
              <a:effectLst/>
              <a:latin typeface="source-serif-pro"/>
            </a:endParaRPr>
          </a:p>
          <a:p>
            <a:pPr algn="l"/>
            <a:endParaRPr lang="en-GB" sz="2000" b="0" i="0" dirty="0">
              <a:solidFill>
                <a:srgbClr val="292929"/>
              </a:solidFill>
              <a:effectLst/>
              <a:latin typeface="source-serif-pro"/>
            </a:endParaRPr>
          </a:p>
          <a:p>
            <a:endParaRPr lang="en-GB" sz="2000" b="0" i="0" dirty="0">
              <a:solidFill>
                <a:srgbClr val="292929"/>
              </a:solidFill>
              <a:effectLst/>
              <a:latin typeface="source-serif-pro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92F217-6FAF-035D-343C-DE8CBCE18968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733B2B-6461-FFE0-3ADC-D9E6E552EB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26260CA-9E99-31C8-33CE-3ABCD28D00E3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ADF2C8BC-A41C-AFF0-EFD8-DDB1371506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183" y="2934624"/>
            <a:ext cx="10485863" cy="3192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0353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DA2D035-4F75-BD4D-0168-A7D8099E0002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base"/>
            <a:r>
              <a:rPr lang="nl-BE" sz="2800" dirty="0" err="1">
                <a:solidFill>
                  <a:srgbClr val="262626"/>
                </a:solidFill>
                <a:latin typeface="IBM Plex Sans" panose="020B0503050203000203" pitchFamily="34" charset="0"/>
              </a:rPr>
              <a:t>diffusion</a:t>
            </a:r>
            <a:r>
              <a:rPr lang="nl-BE" sz="2800" dirty="0">
                <a:solidFill>
                  <a:srgbClr val="262626"/>
                </a:solidFill>
                <a:latin typeface="IBM Plex Sans" panose="020B0503050203000203" pitchFamily="34" charset="0"/>
              </a:rPr>
              <a:t> model</a:t>
            </a:r>
            <a:endParaRPr lang="nl-BE" sz="2800" b="0" i="0" dirty="0">
              <a:solidFill>
                <a:srgbClr val="262626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AB3C96-2C6B-7310-37B1-9D497FEA0619}"/>
              </a:ext>
            </a:extLst>
          </p:cNvPr>
          <p:cNvSpPr txBox="1"/>
          <p:nvPr/>
        </p:nvSpPr>
        <p:spPr>
          <a:xfrm>
            <a:off x="241300" y="1075957"/>
            <a:ext cx="1105974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2000" dirty="0"/>
              <a:t>A diffusion model learns to denoise images blurred with Gaussian noise by learning to reverse the diffusion process.</a:t>
            </a:r>
            <a:endParaRPr lang="en-GB" sz="2000" b="0" i="0" dirty="0">
              <a:solidFill>
                <a:srgbClr val="292929"/>
              </a:solidFill>
              <a:effectLst/>
              <a:latin typeface="source-serif-pro"/>
            </a:endParaRPr>
          </a:p>
          <a:p>
            <a:pPr algn="l"/>
            <a:endParaRPr lang="en-GB" sz="2000" b="0" i="0" dirty="0">
              <a:solidFill>
                <a:srgbClr val="292929"/>
              </a:solidFill>
              <a:effectLst/>
              <a:latin typeface="source-serif-pro"/>
            </a:endParaRPr>
          </a:p>
          <a:p>
            <a:endParaRPr lang="en-GB" sz="2000" b="0" i="0" dirty="0">
              <a:solidFill>
                <a:srgbClr val="292929"/>
              </a:solidFill>
              <a:effectLst/>
              <a:latin typeface="source-serif-pro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92F217-6FAF-035D-343C-DE8CBCE18968}"/>
              </a:ext>
            </a:extLst>
          </p:cNvPr>
          <p:cNvSpPr txBox="1"/>
          <p:nvPr/>
        </p:nvSpPr>
        <p:spPr>
          <a:xfrm>
            <a:off x="66907" y="6550223"/>
            <a:ext cx="120590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Machine Learning Methods for Biomedical Data (D012554)</a:t>
            </a:r>
            <a:r>
              <a:rPr lang="nl-BE" sz="1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endParaRPr lang="LID4096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733B2B-6461-FFE0-3ADC-D9E6E552EB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1" y="6286237"/>
            <a:ext cx="549743" cy="527971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26260CA-9E99-31C8-33CE-3ABCD28D00E3}"/>
              </a:ext>
            </a:extLst>
          </p:cNvPr>
          <p:cNvCxnSpPr>
            <a:cxnSpLocks/>
          </p:cNvCxnSpPr>
          <p:nvPr/>
        </p:nvCxnSpPr>
        <p:spPr>
          <a:xfrm flipV="1">
            <a:off x="599056" y="6544646"/>
            <a:ext cx="11405231" cy="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00" name="Picture 4" descr="Introduction to Diffusion Models for Image Generation - A Comprehensive  Guide">
            <a:extLst>
              <a:ext uri="{FF2B5EF4-FFF2-40B4-BE49-F238E27FC236}">
                <a16:creationId xmlns:a16="http://schemas.microsoft.com/office/drawing/2014/main" id="{CF41AB02-36A5-0110-1669-CBC6DE67B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954" y="2399396"/>
            <a:ext cx="10227343" cy="3703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65822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17343</TotalTime>
  <Words>664</Words>
  <Application>Microsoft Office PowerPoint</Application>
  <PresentationFormat>Widescreen</PresentationFormat>
  <Paragraphs>69</Paragraphs>
  <Slides>16</Slides>
  <Notes>1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Calibri</vt:lpstr>
      <vt:lpstr>Calibri Light</vt:lpstr>
      <vt:lpstr>IBM Plex Sans</vt:lpstr>
      <vt:lpstr>source-serif-pro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sven.degroeve@gmail.com</dc:creator>
  <cp:lastModifiedBy>Sven Degroeve</cp:lastModifiedBy>
  <cp:revision>396</cp:revision>
  <dcterms:created xsi:type="dcterms:W3CDTF">2019-05-05T14:36:16Z</dcterms:created>
  <dcterms:modified xsi:type="dcterms:W3CDTF">2023-04-24T17:24:44Z</dcterms:modified>
</cp:coreProperties>
</file>